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290" r:id="rId4"/>
    <p:sldId id="260" r:id="rId5"/>
    <p:sldId id="285" r:id="rId6"/>
    <p:sldId id="258" r:id="rId7"/>
    <p:sldId id="288" r:id="rId8"/>
    <p:sldId id="259" r:id="rId9"/>
    <p:sldId id="287" r:id="rId10"/>
    <p:sldId id="291" r:id="rId11"/>
    <p:sldId id="292" r:id="rId12"/>
    <p:sldId id="262" r:id="rId13"/>
    <p:sldId id="274" r:id="rId14"/>
    <p:sldId id="279" r:id="rId15"/>
    <p:sldId id="281" r:id="rId16"/>
    <p:sldId id="276" r:id="rId17"/>
    <p:sldId id="284" r:id="rId18"/>
    <p:sldId id="265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299B"/>
    <a:srgbClr val="CC6CE6"/>
    <a:srgbClr val="FEBE58"/>
    <a:srgbClr val="FECA00"/>
    <a:srgbClr val="B2F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5"/>
    <p:restoredTop sz="95859"/>
  </p:normalViewPr>
  <p:slideViewPr>
    <p:cSldViewPr snapToGrid="0">
      <p:cViewPr>
        <p:scale>
          <a:sx n="133" d="100"/>
          <a:sy n="133" d="100"/>
        </p:scale>
        <p:origin x="-448" y="-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7:20:52.541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7:20:52.541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7:20:53.761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7:20:54.40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7:20:52.541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7:20:53.761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7:20:54.40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7:20:53.761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7:20:54.40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7:20:52.541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7:20:53.761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7:20:54.40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7:20:52.541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7:20:53.761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7:20:54.40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7C441-C948-9287-DDD4-2F96299D2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E9A8694-8879-59A9-B039-846580837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3B5E30-4914-54DD-5988-6B918E2D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3C899-9F9D-5843-87C4-152B515EF6C5}" type="datetimeFigureOut">
              <a:rPr lang="de-DE" smtClean="0"/>
              <a:t>06.02.23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64CAF0-13CB-FB54-A241-3FFA95105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DF752F-BCBA-C377-8549-602C95BC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313C-B2DF-CB48-80CB-EFACBE819C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01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2C1ECB-741B-675B-696D-1C09410DD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B05FEFB-DDA4-20CC-28FF-1F601F01C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34006B-076F-6B5A-BF0A-D3E4DFA2E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3C899-9F9D-5843-87C4-152B515EF6C5}" type="datetimeFigureOut">
              <a:rPr lang="de-DE" smtClean="0"/>
              <a:t>06.02.23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806C9C-8541-8A5F-55FC-605E01D3D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65E44F-BAEB-DDD6-83D6-A59C015E3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313C-B2DF-CB48-80CB-EFACBE819C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1251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313AC21-0BF6-7F27-9B56-48219BCF88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73BB06-2D96-F391-E018-052C27A6D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DC3852-3582-A765-7A2C-CF16B5A2C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3C899-9F9D-5843-87C4-152B515EF6C5}" type="datetimeFigureOut">
              <a:rPr lang="de-DE" smtClean="0"/>
              <a:t>06.02.23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5B5D25-A5F6-DA81-14DF-1AD0484F5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00BE1A-B068-6B60-1453-A4EC4B36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313C-B2DF-CB48-80CB-EFACBE819C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30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026424-FED1-5C10-8F3F-15AC7FB1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21DA93-00BE-E3BF-515E-E70AD657F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EE5024-68E0-433E-8F81-B2052CBD9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3C899-9F9D-5843-87C4-152B515EF6C5}" type="datetimeFigureOut">
              <a:rPr lang="de-DE" smtClean="0"/>
              <a:t>06.02.23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5EC0C4-42D6-EF66-0C2D-9DEC09F2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F94600-6370-A3CB-F3F2-F59025091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313C-B2DF-CB48-80CB-EFACBE819C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47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738FE-7666-03D5-9575-B0FBA69DB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C1E1BB-67E4-0FB5-CE63-414D6D809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ACAA90-B4F5-4E78-A195-468770AA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3C899-9F9D-5843-87C4-152B515EF6C5}" type="datetimeFigureOut">
              <a:rPr lang="de-DE" smtClean="0"/>
              <a:t>06.02.23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42640B-48F4-952F-4606-1016D4705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F3B8ED-17EA-602D-2717-8ED58FFF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313C-B2DF-CB48-80CB-EFACBE819C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2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26ECAD-A400-1786-915F-CF9AA05CE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4EA14E-557A-106A-62F2-790343B3E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B31FFE5-3D7F-2F75-C934-7BDF687CE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0D9B30-F6D1-5B69-78CD-FF2020B75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3C899-9F9D-5843-87C4-152B515EF6C5}" type="datetimeFigureOut">
              <a:rPr lang="de-DE" smtClean="0"/>
              <a:t>06.02.23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E22A682-CD72-99C7-3353-CD3C9E62B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40934B-C487-3D3E-079A-AC84491DD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313C-B2DF-CB48-80CB-EFACBE819C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7015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3FAA46-464D-1A93-6DC2-51671339E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F3E3A3-5888-ABC6-9E52-A830918DA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A445912-69F4-5B41-C72C-11B095CFB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0EFCAE-F83B-17A2-E3BE-A013EF00C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945DCC-AD35-BCDF-04DB-6ADBC5586D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08D7DDC-CFB8-1ACD-86FB-71715945B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3C899-9F9D-5843-87C4-152B515EF6C5}" type="datetimeFigureOut">
              <a:rPr lang="de-DE" smtClean="0"/>
              <a:t>06.02.23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97F1C06-755D-F82F-C4B9-633C03D37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A8619FB-A39E-9C88-94E1-8385FF200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313C-B2DF-CB48-80CB-EFACBE819C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084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FA6DFD-1EA7-DAA5-0505-1A28B8EF5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069588A-E6FC-1BD3-84E6-0A03BCE6C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3C899-9F9D-5843-87C4-152B515EF6C5}" type="datetimeFigureOut">
              <a:rPr lang="de-DE" smtClean="0"/>
              <a:t>06.02.23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A8292F-27DE-BD36-B1BA-EEB069DF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774A9B-E90F-6DC4-EAC8-56E926A5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313C-B2DF-CB48-80CB-EFACBE819C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9931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A579B11-155B-F5D0-1ED4-066AC827C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3C899-9F9D-5843-87C4-152B515EF6C5}" type="datetimeFigureOut">
              <a:rPr lang="de-DE" smtClean="0"/>
              <a:t>06.02.23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395568-067C-D7E8-8B58-79F946C4B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309142-4789-7076-FF0D-36879F026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313C-B2DF-CB48-80CB-EFACBE819C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1869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A68C98-67AF-3BBF-1B43-7A64389D3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B1268E-8AC2-FBFC-0E34-797F186B5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6FCD1C-C170-A358-0F49-5A6DAE262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8DCB43-24DF-416B-A138-3FF043488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3C899-9F9D-5843-87C4-152B515EF6C5}" type="datetimeFigureOut">
              <a:rPr lang="de-DE" smtClean="0"/>
              <a:t>06.02.23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8BA67BA-D5F6-CF39-7E46-109314B5E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17F32A2-069A-7F62-EF34-F033FD43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313C-B2DF-CB48-80CB-EFACBE819C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7598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A9446-FC9B-E6A6-E184-DD3F4557A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A99D7D5-435A-F056-9000-FCC303AF0C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F517E65-ED33-0473-8668-6D1CF7C6A4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DE6B79-C47F-BFFD-6FB3-B474D6C40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3C899-9F9D-5843-87C4-152B515EF6C5}" type="datetimeFigureOut">
              <a:rPr lang="de-DE" smtClean="0"/>
              <a:t>06.02.23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0FB1FF-739C-901E-BCC2-0F922D83F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902FB6-51FE-BF59-BB23-8F6777238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313C-B2DF-CB48-80CB-EFACBE819C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2537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6CE38B2-6F48-0F9A-4687-B75018E1D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8F8012-AD3F-E51F-62B0-030A1BF1C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09E846-F557-25A1-80B5-2384C2EBBF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3C899-9F9D-5843-87C4-152B515EF6C5}" type="datetimeFigureOut">
              <a:rPr lang="de-DE" smtClean="0"/>
              <a:t>06.02.23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637018-34E9-1ECA-5AEB-1062D320F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C582AC-A7A7-9B8C-8DC8-20C214EA3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B313C-B2DF-CB48-80CB-EFACBE819C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674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customXml" Target="../ink/ink8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customXml" Target="../ink/ink12.xml"/><Relationship Id="rId4" Type="http://schemas.openxmlformats.org/officeDocument/2006/relationships/customXml" Target="../ink/ink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.statista.com/statistik/daten/studie/1123397/umfrage/armutsquote-nach-ethnie-in-den-usa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statista.com/statistik/daten/studie/1124600/umfrage/inhaftierte-in-den-usa-nach-ethni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.statista.com/infografik/5487/toedliche-polizeigewalt-in-den-usa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customXml" Target="../ink/ink14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customXml" Target="../ink/ink6.xml"/><Relationship Id="rId4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B3B12B-8E76-4D0A-8D94-E186E01321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8000" dirty="0" err="1"/>
              <a:t>Civil</a:t>
            </a:r>
            <a:r>
              <a:rPr lang="de-DE" sz="8000" dirty="0"/>
              <a:t> Rights Movement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7104C88-D7F2-06B4-6938-ED5AE6CD4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014662"/>
          </a:xfrm>
        </p:spPr>
        <p:txBody>
          <a:bodyPr>
            <a:normAutofit/>
          </a:bodyPr>
          <a:lstStyle/>
          <a:p>
            <a:r>
              <a:rPr lang="de-DE" sz="6000" dirty="0"/>
              <a:t>Träumen und Kämpfen</a:t>
            </a:r>
          </a:p>
          <a:p>
            <a:endParaRPr lang="de-DE" sz="19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6000" dirty="0"/>
          </a:p>
          <a:p>
            <a:endParaRPr lang="de-DE" sz="3200" dirty="0"/>
          </a:p>
          <a:p>
            <a:endParaRPr lang="de-DE" sz="3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F5D7434-9949-660C-66B8-5D52E51BE03F}"/>
              </a:ext>
            </a:extLst>
          </p:cNvPr>
          <p:cNvSpPr txBox="1"/>
          <p:nvPr/>
        </p:nvSpPr>
        <p:spPr>
          <a:xfrm>
            <a:off x="3049121" y="3244334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6BB25BA-540E-880C-0D25-EB75E61AF1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0800"/>
            <a:ext cx="12192000" cy="69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18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E40563-AFC7-982C-03C0-490FCD5E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0BEDBCE-79E3-E70E-4F67-676C0088E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062" y="0"/>
            <a:ext cx="9697876" cy="68580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E74E0B11-1EB8-B3A3-E7EF-B4BAF5473A56}"/>
                  </a:ext>
                </a:extLst>
              </p14:cNvPr>
              <p14:cNvContentPartPr/>
              <p14:nvPr/>
            </p14:nvContentPartPr>
            <p14:xfrm>
              <a:off x="-1460753" y="527167"/>
              <a:ext cx="360" cy="36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E74E0B11-1EB8-B3A3-E7EF-B4BAF5473A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14753" y="419167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98E52D59-39FD-F039-3AF1-790BDDF48BBF}"/>
                  </a:ext>
                </a:extLst>
              </p14:cNvPr>
              <p14:cNvContentPartPr/>
              <p14:nvPr/>
            </p14:nvContentPartPr>
            <p14:xfrm>
              <a:off x="-1460753" y="536887"/>
              <a:ext cx="360" cy="36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98E52D59-39FD-F039-3AF1-790BDDF48B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14753" y="429247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2D59F022-AB28-F79E-DC60-4BB3518C40CB}"/>
                  </a:ext>
                </a:extLst>
              </p14:cNvPr>
              <p14:cNvContentPartPr/>
              <p14:nvPr/>
            </p14:nvContentPartPr>
            <p14:xfrm>
              <a:off x="-1422953" y="1000567"/>
              <a:ext cx="360" cy="36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2D59F022-AB28-F79E-DC60-4BB3518C40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476593" y="892567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nhaltsplatzhalter 4">
            <a:extLst>
              <a:ext uri="{FF2B5EF4-FFF2-40B4-BE49-F238E27FC236}">
                <a16:creationId xmlns:a16="http://schemas.microsoft.com/office/drawing/2014/main" id="{5E10086E-E31E-9EC6-EC67-40DC6BE8F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062" y="0"/>
            <a:ext cx="9697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23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E40563-AFC7-982C-03C0-490FCD5E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E74E0B11-1EB8-B3A3-E7EF-B4BAF5473A56}"/>
                  </a:ext>
                </a:extLst>
              </p14:cNvPr>
              <p14:cNvContentPartPr/>
              <p14:nvPr/>
            </p14:nvContentPartPr>
            <p14:xfrm>
              <a:off x="-1460753" y="527167"/>
              <a:ext cx="360" cy="36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E74E0B11-1EB8-B3A3-E7EF-B4BAF5473A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514753" y="419167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98E52D59-39FD-F039-3AF1-790BDDF48BBF}"/>
                  </a:ext>
                </a:extLst>
              </p14:cNvPr>
              <p14:cNvContentPartPr/>
              <p14:nvPr/>
            </p14:nvContentPartPr>
            <p14:xfrm>
              <a:off x="-1460753" y="536887"/>
              <a:ext cx="360" cy="36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98E52D59-39FD-F039-3AF1-790BDDF48B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514753" y="429247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2D59F022-AB28-F79E-DC60-4BB3518C40CB}"/>
                  </a:ext>
                </a:extLst>
              </p14:cNvPr>
              <p14:cNvContentPartPr/>
              <p14:nvPr/>
            </p14:nvContentPartPr>
            <p14:xfrm>
              <a:off x="-1422953" y="1000567"/>
              <a:ext cx="360" cy="36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2D59F022-AB28-F79E-DC60-4BB3518C40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476593" y="892567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nhaltsplatzhalter 4">
            <a:extLst>
              <a:ext uri="{FF2B5EF4-FFF2-40B4-BE49-F238E27FC236}">
                <a16:creationId xmlns:a16="http://schemas.microsoft.com/office/drawing/2014/main" id="{5E10086E-E31E-9EC6-EC67-40DC6BE8FD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204"/>
          <a:stretch/>
        </p:blipFill>
        <p:spPr>
          <a:xfrm>
            <a:off x="1247062" y="0"/>
            <a:ext cx="5023107" cy="6858000"/>
          </a:xfrm>
          <a:prstGeom prst="rect">
            <a:avLst/>
          </a:prstGeom>
        </p:spPr>
      </p:pic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CF6D5ABB-BCB2-09E5-FA7B-77FAFD0448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6"/>
          <a:stretch/>
        </p:blipFill>
        <p:spPr>
          <a:xfrm>
            <a:off x="6270171" y="0"/>
            <a:ext cx="4674767" cy="6858000"/>
          </a:xfrm>
          <a:prstGeom prst="rect">
            <a:avLst/>
          </a:prstGeom>
        </p:spPr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B9D38203-6D04-5589-E297-289033194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1846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E30DC587-1FB4-6E39-612E-33EFA55382F1}"/>
              </a:ext>
            </a:extLst>
          </p:cNvPr>
          <p:cNvSpPr/>
          <p:nvPr/>
        </p:nvSpPr>
        <p:spPr>
          <a:xfrm>
            <a:off x="-127001" y="542471"/>
            <a:ext cx="10664371" cy="1283154"/>
          </a:xfrm>
          <a:prstGeom prst="rect">
            <a:avLst/>
          </a:prstGeom>
          <a:solidFill>
            <a:srgbClr val="CC6CE6">
              <a:alpha val="3619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A33EFD-C129-EC26-118B-5035009BB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Civil</a:t>
            </a:r>
            <a:r>
              <a:rPr lang="de-DE" dirty="0"/>
              <a:t> Rights Act 1964</a:t>
            </a:r>
          </a:p>
          <a:p>
            <a:r>
              <a:rPr lang="de-DE" dirty="0"/>
              <a:t>Voting Rights Act 1965</a:t>
            </a:r>
          </a:p>
          <a:p>
            <a:pPr marL="0" indent="0">
              <a:buNone/>
            </a:pPr>
            <a:r>
              <a:rPr lang="de-DE" dirty="0"/>
              <a:t>-&gt; Formell alle gleichgestellt</a:t>
            </a:r>
          </a:p>
          <a:p>
            <a:endParaRPr lang="de-DE" dirty="0"/>
          </a:p>
          <a:p>
            <a:r>
              <a:rPr lang="de-DE" dirty="0"/>
              <a:t>2008: Obama als erster Schwarzer Präsident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→Nicht möglich ohne die Erfolge der Bürgerrechtsbewegung!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658CE29-863C-7AD4-AAFE-8DF39AD2BFA6}"/>
              </a:ext>
            </a:extLst>
          </p:cNvPr>
          <p:cNvSpPr txBox="1">
            <a:spLocks/>
          </p:cNvSpPr>
          <p:nvPr/>
        </p:nvSpPr>
        <p:spPr>
          <a:xfrm>
            <a:off x="424542" y="5424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Was hat sich aus Martin Luther Kings Traum verwirklicht?</a:t>
            </a:r>
          </a:p>
        </p:txBody>
      </p:sp>
    </p:spTree>
    <p:extLst>
      <p:ext uri="{BB962C8B-B14F-4D97-AF65-F5344CB8AC3E}">
        <p14:creationId xmlns:p14="http://schemas.microsoft.com/office/powerpoint/2010/main" val="1861916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144700-38C5-521E-C277-60CB9EB25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7629" y="2362654"/>
            <a:ext cx="3341914" cy="2514146"/>
          </a:xfrm>
        </p:spPr>
        <p:txBody>
          <a:bodyPr/>
          <a:lstStyle/>
          <a:p>
            <a:r>
              <a:rPr lang="de-DE" dirty="0"/>
              <a:t>POC leben zu 66% in von Armut betroffenen Vierteln- viel häufiger als Weiße. </a:t>
            </a:r>
            <a:r>
              <a:rPr lang="de-DE" sz="1600" dirty="0"/>
              <a:t>(Massey, Douglas)</a:t>
            </a:r>
          </a:p>
        </p:txBody>
      </p:sp>
      <p:pic>
        <p:nvPicPr>
          <p:cNvPr id="5" name="Picture 1" descr="page1image18102080">
            <a:extLst>
              <a:ext uri="{FF2B5EF4-FFF2-40B4-BE49-F238E27FC236}">
                <a16:creationId xmlns:a16="http://schemas.microsoft.com/office/drawing/2014/main" id="{B846E6FA-2300-BE21-B62D-E461915CFDE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80114" y="729047"/>
            <a:ext cx="7892822" cy="526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F3CA55D-72DC-1582-BE43-63AF2FDC58B2}"/>
              </a:ext>
            </a:extLst>
          </p:cNvPr>
          <p:cNvSpPr txBox="1"/>
          <p:nvPr/>
        </p:nvSpPr>
        <p:spPr>
          <a:xfrm rot="10800000" flipV="1">
            <a:off x="4180114" y="6217364"/>
            <a:ext cx="8563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Quelle: </a:t>
            </a:r>
            <a:r>
              <a:rPr lang="de-DE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USA; US </a:t>
            </a:r>
            <a:r>
              <a:rPr lang="de-DE" sz="1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Census</a:t>
            </a:r>
            <a:r>
              <a:rPr lang="de-DE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Bureau. (2021): </a:t>
            </a:r>
            <a:r>
              <a:rPr lang="de-DE" sz="1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https://de.statista.com/statistik/daten/studie/1123397/umfrage/armutsquote-nach-ethnie-in-den-usa/</a:t>
            </a:r>
            <a:r>
              <a:rPr lang="de-DE" sz="1000" dirty="0">
                <a:effectLst/>
              </a:rPr>
              <a:t> </a:t>
            </a:r>
            <a:endParaRPr lang="de-DE" sz="10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13D3D87-F7D1-F8BA-3D00-91124030D13E}"/>
              </a:ext>
            </a:extLst>
          </p:cNvPr>
          <p:cNvSpPr/>
          <p:nvPr/>
        </p:nvSpPr>
        <p:spPr>
          <a:xfrm>
            <a:off x="-127000" y="729047"/>
            <a:ext cx="4180116" cy="860771"/>
          </a:xfrm>
          <a:prstGeom prst="rect">
            <a:avLst/>
          </a:prstGeom>
          <a:solidFill>
            <a:srgbClr val="CC6CE6">
              <a:alpha val="3619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6B95FF7F-4A35-2BA9-42A5-BCEFA180481C}"/>
              </a:ext>
            </a:extLst>
          </p:cNvPr>
          <p:cNvSpPr txBox="1">
            <a:spLocks/>
          </p:cNvSpPr>
          <p:nvPr/>
        </p:nvSpPr>
        <p:spPr>
          <a:xfrm>
            <a:off x="453571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Ausgeträumt?</a:t>
            </a:r>
          </a:p>
        </p:txBody>
      </p:sp>
    </p:spTree>
    <p:extLst>
      <p:ext uri="{BB962C8B-B14F-4D97-AF65-F5344CB8AC3E}">
        <p14:creationId xmlns:p14="http://schemas.microsoft.com/office/powerpoint/2010/main" val="1463820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B213C2-E6BD-E567-FEB3-B3FD7B876E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643" y="2372698"/>
            <a:ext cx="3907972" cy="4351338"/>
          </a:xfrm>
        </p:spPr>
        <p:txBody>
          <a:bodyPr/>
          <a:lstStyle/>
          <a:p>
            <a:r>
              <a:rPr lang="de-DE" dirty="0"/>
              <a:t>Die Inhaftierungsquote für POC ist mehr als fünfmal höher als die für Weiße.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→ neues Jim-Crow-System?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BB02F9F-5A8B-076A-EDF3-DBA2C28D33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705" t="-1150" r="381" b="11550"/>
          <a:stretch/>
        </p:blipFill>
        <p:spPr>
          <a:xfrm>
            <a:off x="3871686" y="677882"/>
            <a:ext cx="8146144" cy="5248762"/>
          </a:xfr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E1752A20-2E40-204B-D307-8774BD8B66BB}"/>
              </a:ext>
            </a:extLst>
          </p:cNvPr>
          <p:cNvSpPr/>
          <p:nvPr/>
        </p:nvSpPr>
        <p:spPr>
          <a:xfrm>
            <a:off x="-127000" y="729047"/>
            <a:ext cx="4180116" cy="860771"/>
          </a:xfrm>
          <a:prstGeom prst="rect">
            <a:avLst/>
          </a:prstGeom>
          <a:solidFill>
            <a:srgbClr val="CC6CE6">
              <a:alpha val="3619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D253E15-77E8-8276-DB1D-430CC0B19AE8}"/>
              </a:ext>
            </a:extLst>
          </p:cNvPr>
          <p:cNvSpPr txBox="1"/>
          <p:nvPr/>
        </p:nvSpPr>
        <p:spPr>
          <a:xfrm>
            <a:off x="4053116" y="6015821"/>
            <a:ext cx="7964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Quelle: </a:t>
            </a: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 Department of Justice; US Bureau of Justice Statistics. </a:t>
            </a:r>
            <a:r>
              <a:rPr lang="de-DE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(2020): </a:t>
            </a:r>
          </a:p>
          <a:p>
            <a:r>
              <a:rPr lang="de-DE" sz="1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https://de.statista.com/statistik/daten/studie/1124600/umfrage/inhaftierte-in-den-usa-nach-ethnie/</a:t>
            </a:r>
            <a:r>
              <a:rPr lang="de-DE" sz="1000" dirty="0">
                <a:effectLst/>
              </a:rPr>
              <a:t> </a:t>
            </a:r>
            <a:r>
              <a:rPr lang="de-DE" sz="1000" dirty="0"/>
              <a:t> 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216AD6B-D4FB-2975-CE4A-F58D5F150835}"/>
              </a:ext>
            </a:extLst>
          </p:cNvPr>
          <p:cNvSpPr txBox="1">
            <a:spLocks/>
          </p:cNvSpPr>
          <p:nvPr/>
        </p:nvSpPr>
        <p:spPr>
          <a:xfrm>
            <a:off x="453571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Ausgeträumt?</a:t>
            </a:r>
          </a:p>
        </p:txBody>
      </p:sp>
    </p:spTree>
    <p:extLst>
      <p:ext uri="{BB962C8B-B14F-4D97-AF65-F5344CB8AC3E}">
        <p14:creationId xmlns:p14="http://schemas.microsoft.com/office/powerpoint/2010/main" val="11066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8B93D1-ECFB-9075-1E15-CF450103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59" y="514069"/>
            <a:ext cx="10515600" cy="1325563"/>
          </a:xfrm>
        </p:spPr>
        <p:txBody>
          <a:bodyPr/>
          <a:lstStyle/>
          <a:p>
            <a:r>
              <a:rPr lang="de-DE" dirty="0"/>
              <a:t>Ausgeträumt?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EAE834-AD7E-3A0F-7083-20C18D9E95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459" y="1999849"/>
            <a:ext cx="4212771" cy="4351338"/>
          </a:xfrm>
        </p:spPr>
        <p:txBody>
          <a:bodyPr/>
          <a:lstStyle/>
          <a:p>
            <a:r>
              <a:rPr lang="de-DE" dirty="0"/>
              <a:t>2014: Michael Brown und Eric Garner</a:t>
            </a:r>
          </a:p>
          <a:p>
            <a:r>
              <a:rPr lang="de-DE" dirty="0"/>
              <a:t>2015: Freddy Gray</a:t>
            </a:r>
          </a:p>
          <a:p>
            <a:r>
              <a:rPr lang="de-DE" dirty="0"/>
              <a:t>2020: George Floyd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-&gt; weltweite Proteste gegen Rassismus und Polizeigewalt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55DD53B-110D-593A-D96A-C7A4D1DF2323}"/>
              </a:ext>
            </a:extLst>
          </p:cNvPr>
          <p:cNvSpPr/>
          <p:nvPr/>
        </p:nvSpPr>
        <p:spPr>
          <a:xfrm>
            <a:off x="-127000" y="729047"/>
            <a:ext cx="4180116" cy="860771"/>
          </a:xfrm>
          <a:prstGeom prst="rect">
            <a:avLst/>
          </a:prstGeom>
          <a:solidFill>
            <a:srgbClr val="CC6CE6">
              <a:alpha val="3619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Inhaltsplatzhalter 3">
            <a:extLst>
              <a:ext uri="{FF2B5EF4-FFF2-40B4-BE49-F238E27FC236}">
                <a16:creationId xmlns:a16="http://schemas.microsoft.com/office/drawing/2014/main" id="{ACD64BAA-B00F-E10F-985A-0D442833EE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81603" y="506812"/>
            <a:ext cx="6547938" cy="584437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359A963-A5AA-79C2-FEBC-FF90013298CD}"/>
              </a:ext>
            </a:extLst>
          </p:cNvPr>
          <p:cNvSpPr txBox="1"/>
          <p:nvPr/>
        </p:nvSpPr>
        <p:spPr>
          <a:xfrm>
            <a:off x="5181603" y="6372958"/>
            <a:ext cx="633548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Quelle: </a:t>
            </a:r>
            <a:r>
              <a:rPr lang="de-DE" sz="1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https://de.statista.com/infografik/5487/toedliche-polizeigewalt-in-den-usa/</a:t>
            </a:r>
            <a:endParaRPr lang="de-DE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9040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3523E57B-248D-081C-BFF2-E5476EAB6F98}"/>
              </a:ext>
            </a:extLst>
          </p:cNvPr>
          <p:cNvSpPr/>
          <p:nvPr/>
        </p:nvSpPr>
        <p:spPr>
          <a:xfrm>
            <a:off x="-112486" y="597520"/>
            <a:ext cx="8037286" cy="860771"/>
          </a:xfrm>
          <a:prstGeom prst="rect">
            <a:avLst/>
          </a:prstGeom>
          <a:solidFill>
            <a:srgbClr val="C7299B">
              <a:alpha val="6005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6F7A86-AF08-B2AC-56D3-875AF2F5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nehmen wir mit?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4C9DA3-F311-1057-3DAE-D8C563382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Bewegung kämpfte gegen institutionell verankerten Rassismus in den USA </a:t>
            </a:r>
          </a:p>
          <a:p>
            <a:pPr marL="0" indent="0">
              <a:buNone/>
            </a:pPr>
            <a:r>
              <a:rPr lang="de-DE" dirty="0"/>
              <a:t>-&gt; Gesetzesänderungen, Unterstützung &amp; Aufmerksamkeit aber auch Repression und Gewalt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Präsidentschaft Obamas nur durch die früheren Erfolge möglich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Statistiken über Armut, Gefängnisinsassen, Gesundheit, Polizeigewalt verdeutlichen: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668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BA2A8F-6C03-A5DD-C51A-5EA3C98AE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57225"/>
            <a:ext cx="9144000" cy="1655762"/>
          </a:xfrm>
        </p:spPr>
        <p:txBody>
          <a:bodyPr>
            <a:normAutofit fontScale="90000"/>
          </a:bodyPr>
          <a:lstStyle/>
          <a:p>
            <a:r>
              <a:rPr lang="de-DE" dirty="0"/>
              <a:t>Martin Luther Kings Traum ist noch lange nicht ausgeträumt!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3EA151C-BCDA-B895-24AE-294258786E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D7EE26-B24A-F4BF-F21C-2D27FF21D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141" y="2312987"/>
            <a:ext cx="7559718" cy="436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54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E40563-AFC7-982C-03C0-490FCD5E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E74E0B11-1EB8-B3A3-E7EF-B4BAF5473A56}"/>
                  </a:ext>
                </a:extLst>
              </p14:cNvPr>
              <p14:cNvContentPartPr/>
              <p14:nvPr/>
            </p14:nvContentPartPr>
            <p14:xfrm>
              <a:off x="-1460753" y="527167"/>
              <a:ext cx="360" cy="36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E74E0B11-1EB8-B3A3-E7EF-B4BAF5473A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14753" y="419167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98E52D59-39FD-F039-3AF1-790BDDF48BBF}"/>
                  </a:ext>
                </a:extLst>
              </p14:cNvPr>
              <p14:cNvContentPartPr/>
              <p14:nvPr/>
            </p14:nvContentPartPr>
            <p14:xfrm>
              <a:off x="-1460753" y="536887"/>
              <a:ext cx="360" cy="36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98E52D59-39FD-F039-3AF1-790BDDF48B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14753" y="429247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2D59F022-AB28-F79E-DC60-4BB3518C40CB}"/>
                  </a:ext>
                </a:extLst>
              </p14:cNvPr>
              <p14:cNvContentPartPr/>
              <p14:nvPr/>
            </p14:nvContentPartPr>
            <p14:xfrm>
              <a:off x="-1422953" y="1000567"/>
              <a:ext cx="360" cy="36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2D59F022-AB28-F79E-DC60-4BB3518C40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476593" y="892567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3D875F6-D6A0-4B6F-37FF-7CCC67303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 rot="5400000">
            <a:off x="2666999" y="-1423468"/>
            <a:ext cx="6858001" cy="9704937"/>
          </a:xfrm>
        </p:spPr>
      </p:pic>
    </p:spTree>
    <p:extLst>
      <p:ext uri="{BB962C8B-B14F-4D97-AF65-F5344CB8AC3E}">
        <p14:creationId xmlns:p14="http://schemas.microsoft.com/office/powerpoint/2010/main" val="821496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E40563-AFC7-982C-03C0-490FCD5E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0BEDBCE-79E3-E70E-4F67-676C0088E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062" y="0"/>
            <a:ext cx="9697876" cy="68580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E74E0B11-1EB8-B3A3-E7EF-B4BAF5473A56}"/>
                  </a:ext>
                </a:extLst>
              </p14:cNvPr>
              <p14:cNvContentPartPr/>
              <p14:nvPr/>
            </p14:nvContentPartPr>
            <p14:xfrm>
              <a:off x="-1460753" y="527167"/>
              <a:ext cx="360" cy="36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E74E0B11-1EB8-B3A3-E7EF-B4BAF5473A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14753" y="419167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98E52D59-39FD-F039-3AF1-790BDDF48BBF}"/>
                  </a:ext>
                </a:extLst>
              </p14:cNvPr>
              <p14:cNvContentPartPr/>
              <p14:nvPr/>
            </p14:nvContentPartPr>
            <p14:xfrm>
              <a:off x="-1460753" y="536887"/>
              <a:ext cx="360" cy="36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98E52D59-39FD-F039-3AF1-790BDDF48B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14753" y="429247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2D59F022-AB28-F79E-DC60-4BB3518C40CB}"/>
                  </a:ext>
                </a:extLst>
              </p14:cNvPr>
              <p14:cNvContentPartPr/>
              <p14:nvPr/>
            </p14:nvContentPartPr>
            <p14:xfrm>
              <a:off x="-1422953" y="1000567"/>
              <a:ext cx="360" cy="36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2D59F022-AB28-F79E-DC60-4BB3518C40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476593" y="892567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nhaltsplatzhalter 4">
            <a:extLst>
              <a:ext uri="{FF2B5EF4-FFF2-40B4-BE49-F238E27FC236}">
                <a16:creationId xmlns:a16="http://schemas.microsoft.com/office/drawing/2014/main" id="{5E10086E-E31E-9EC6-EC67-40DC6BE8F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062" y="0"/>
            <a:ext cx="9697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77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E40563-AFC7-982C-03C0-490FCD5E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E74E0B11-1EB8-B3A3-E7EF-B4BAF5473A56}"/>
                  </a:ext>
                </a:extLst>
              </p14:cNvPr>
              <p14:cNvContentPartPr/>
              <p14:nvPr/>
            </p14:nvContentPartPr>
            <p14:xfrm>
              <a:off x="-1460753" y="527167"/>
              <a:ext cx="360" cy="36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E74E0B11-1EB8-B3A3-E7EF-B4BAF5473A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514753" y="419167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98E52D59-39FD-F039-3AF1-790BDDF48BBF}"/>
                  </a:ext>
                </a:extLst>
              </p14:cNvPr>
              <p14:cNvContentPartPr/>
              <p14:nvPr/>
            </p14:nvContentPartPr>
            <p14:xfrm>
              <a:off x="-1460753" y="536887"/>
              <a:ext cx="360" cy="36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98E52D59-39FD-F039-3AF1-790BDDF48B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514753" y="429247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2D59F022-AB28-F79E-DC60-4BB3518C40CB}"/>
                  </a:ext>
                </a:extLst>
              </p14:cNvPr>
              <p14:cNvContentPartPr/>
              <p14:nvPr/>
            </p14:nvContentPartPr>
            <p14:xfrm>
              <a:off x="-1422953" y="1000567"/>
              <a:ext cx="360" cy="36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2D59F022-AB28-F79E-DC60-4BB3518C40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476593" y="892567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nhaltsplatzhalter 4">
            <a:extLst>
              <a:ext uri="{FF2B5EF4-FFF2-40B4-BE49-F238E27FC236}">
                <a16:creationId xmlns:a16="http://schemas.microsoft.com/office/drawing/2014/main" id="{5E10086E-E31E-9EC6-EC67-40DC6BE8FD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204"/>
          <a:stretch/>
        </p:blipFill>
        <p:spPr>
          <a:xfrm>
            <a:off x="1247062" y="0"/>
            <a:ext cx="5023107" cy="6858000"/>
          </a:xfrm>
          <a:prstGeom prst="rect">
            <a:avLst/>
          </a:prstGeom>
        </p:spPr>
      </p:pic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CF6D5ABB-BCB2-09E5-FA7B-77FAFD0448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6"/>
          <a:stretch/>
        </p:blipFill>
        <p:spPr>
          <a:xfrm>
            <a:off x="6270171" y="0"/>
            <a:ext cx="4674767" cy="6858000"/>
          </a:xfrm>
          <a:prstGeom prst="rect">
            <a:avLst/>
          </a:prstGeom>
        </p:spPr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B9D38203-6D04-5589-E297-289033194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7346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F3B027-ADB2-1DA1-3D9F-5D80F824F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a) 1776</a:t>
            </a:r>
          </a:p>
          <a:p>
            <a:pPr marL="0" indent="0">
              <a:buNone/>
            </a:pPr>
            <a:r>
              <a:rPr lang="de-DE" dirty="0"/>
              <a:t>b) 1875</a:t>
            </a:r>
          </a:p>
          <a:p>
            <a:pPr marL="0" indent="0">
              <a:buNone/>
            </a:pPr>
            <a:r>
              <a:rPr lang="de-DE" dirty="0"/>
              <a:t>c) 1865</a:t>
            </a:r>
          </a:p>
          <a:p>
            <a:pPr marL="0" indent="0">
              <a:buNone/>
            </a:pPr>
            <a:r>
              <a:rPr lang="de-DE" dirty="0"/>
              <a:t>d) 1905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EC4E43C-7AD9-E5EB-6703-91EE450D6AB5}"/>
              </a:ext>
            </a:extLst>
          </p:cNvPr>
          <p:cNvSpPr/>
          <p:nvPr/>
        </p:nvSpPr>
        <p:spPr>
          <a:xfrm>
            <a:off x="-243114" y="462189"/>
            <a:ext cx="11219542" cy="1756228"/>
          </a:xfrm>
          <a:prstGeom prst="rect">
            <a:avLst/>
          </a:prstGeom>
          <a:solidFill>
            <a:srgbClr val="FEBE5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DA7F3459-090E-FD17-94F1-5F07F6043EBD}"/>
              </a:ext>
            </a:extLst>
          </p:cNvPr>
          <p:cNvSpPr txBox="1">
            <a:spLocks/>
          </p:cNvSpPr>
          <p:nvPr/>
        </p:nvSpPr>
        <p:spPr>
          <a:xfrm>
            <a:off x="780143" y="681037"/>
            <a:ext cx="10515600" cy="1318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In welchem Jahr wurde die Sklavenarbeit in den USA offiziell abgeschafft?</a:t>
            </a:r>
          </a:p>
        </p:txBody>
      </p:sp>
    </p:spTree>
    <p:extLst>
      <p:ext uri="{BB962C8B-B14F-4D97-AF65-F5344CB8AC3E}">
        <p14:creationId xmlns:p14="http://schemas.microsoft.com/office/powerpoint/2010/main" val="3237958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F3B027-ADB2-1DA1-3D9F-5D80F824F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a) 1776</a:t>
            </a:r>
          </a:p>
          <a:p>
            <a:pPr marL="0" indent="0">
              <a:buNone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b) 1875</a:t>
            </a:r>
          </a:p>
          <a:p>
            <a:pPr marL="0" indent="0">
              <a:buNone/>
            </a:pPr>
            <a:r>
              <a:rPr lang="de-DE" dirty="0"/>
              <a:t>c) 1865</a:t>
            </a:r>
          </a:p>
          <a:p>
            <a:pPr marL="0" indent="0">
              <a:buNone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d) 1905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55CA9A5-1498-B309-540A-095BE825F430}"/>
              </a:ext>
            </a:extLst>
          </p:cNvPr>
          <p:cNvSpPr/>
          <p:nvPr/>
        </p:nvSpPr>
        <p:spPr>
          <a:xfrm>
            <a:off x="838200" y="3831771"/>
            <a:ext cx="1248228" cy="5370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0A26C23-2C64-180F-864E-F97796B9A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C932FB5-4CA6-EAC0-81E4-11A3E25EBCCF}"/>
              </a:ext>
            </a:extLst>
          </p:cNvPr>
          <p:cNvSpPr/>
          <p:nvPr/>
        </p:nvSpPr>
        <p:spPr>
          <a:xfrm>
            <a:off x="-243114" y="462189"/>
            <a:ext cx="11219542" cy="1756228"/>
          </a:xfrm>
          <a:prstGeom prst="rect">
            <a:avLst/>
          </a:prstGeom>
          <a:solidFill>
            <a:srgbClr val="FEBE5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AFA88B4E-D972-8383-95A8-7CC67C39B5CD}"/>
              </a:ext>
            </a:extLst>
          </p:cNvPr>
          <p:cNvSpPr txBox="1">
            <a:spLocks/>
          </p:cNvSpPr>
          <p:nvPr/>
        </p:nvSpPr>
        <p:spPr>
          <a:xfrm>
            <a:off x="780143" y="681037"/>
            <a:ext cx="10515600" cy="1318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In welchem Jahr wurde die Sklavenarbeit in den USA offiziell abgeschafft?</a:t>
            </a:r>
          </a:p>
        </p:txBody>
      </p:sp>
    </p:spTree>
    <p:extLst>
      <p:ext uri="{BB962C8B-B14F-4D97-AF65-F5344CB8AC3E}">
        <p14:creationId xmlns:p14="http://schemas.microsoft.com/office/powerpoint/2010/main" val="1573469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289A8F-11F7-A6B9-6892-DBD365E90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a) Ella Baker</a:t>
            </a:r>
          </a:p>
          <a:p>
            <a:pPr marL="0" indent="0">
              <a:buNone/>
            </a:pPr>
            <a:r>
              <a:rPr lang="de-DE" dirty="0"/>
              <a:t>b) Claudette </a:t>
            </a:r>
            <a:r>
              <a:rPr lang="de-DE" dirty="0" err="1"/>
              <a:t>Colvin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c) Rosa Parks</a:t>
            </a:r>
          </a:p>
          <a:p>
            <a:pPr marL="0" indent="0">
              <a:buNone/>
            </a:pPr>
            <a:r>
              <a:rPr lang="de-DE" dirty="0"/>
              <a:t>d) Martin Luther King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877CAF-9743-224E-F0EA-5BFCEEF3B0C0}"/>
              </a:ext>
            </a:extLst>
          </p:cNvPr>
          <p:cNvSpPr/>
          <p:nvPr/>
        </p:nvSpPr>
        <p:spPr>
          <a:xfrm>
            <a:off x="-127000" y="476703"/>
            <a:ext cx="11219542" cy="2310040"/>
          </a:xfrm>
          <a:prstGeom prst="rect">
            <a:avLst/>
          </a:prstGeom>
          <a:solidFill>
            <a:srgbClr val="FEBE5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D79E960-A3A2-0F1E-7EDA-51ABA2493C3D}"/>
              </a:ext>
            </a:extLst>
          </p:cNvPr>
          <p:cNvSpPr txBox="1">
            <a:spLocks/>
          </p:cNvSpPr>
          <p:nvPr/>
        </p:nvSpPr>
        <p:spPr>
          <a:xfrm>
            <a:off x="348343" y="681036"/>
            <a:ext cx="11005457" cy="21057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Welche Person verweigerte als </a:t>
            </a:r>
            <a:r>
              <a:rPr lang="de-DE" u="sng" dirty="0"/>
              <a:t>Erste</a:t>
            </a:r>
            <a:r>
              <a:rPr lang="de-DE" dirty="0"/>
              <a:t> ihren Sitz im Bus an Weiße Personen abzugeben und wurde dafür verhaftet?</a:t>
            </a:r>
          </a:p>
        </p:txBody>
      </p:sp>
    </p:spTree>
    <p:extLst>
      <p:ext uri="{BB962C8B-B14F-4D97-AF65-F5344CB8AC3E}">
        <p14:creationId xmlns:p14="http://schemas.microsoft.com/office/powerpoint/2010/main" val="806509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289A8F-11F7-A6B9-6892-DBD365E90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a) Ella Baker</a:t>
            </a:r>
          </a:p>
          <a:p>
            <a:pPr marL="0" indent="0">
              <a:buNone/>
            </a:pPr>
            <a:r>
              <a:rPr lang="de-DE" dirty="0"/>
              <a:t>b) Claudette </a:t>
            </a:r>
            <a:r>
              <a:rPr lang="de-DE" dirty="0" err="1"/>
              <a:t>Colvin</a:t>
            </a: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c) Rosa Parks</a:t>
            </a:r>
          </a:p>
          <a:p>
            <a:pPr marL="0" indent="0">
              <a:buNone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d) Martin Luther King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1D84D18-6EEC-AB4B-2481-7CA24E66E795}"/>
              </a:ext>
            </a:extLst>
          </p:cNvPr>
          <p:cNvSpPr/>
          <p:nvPr/>
        </p:nvSpPr>
        <p:spPr>
          <a:xfrm>
            <a:off x="664028" y="3884045"/>
            <a:ext cx="3501571" cy="7805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3D0AFAC-2E6E-9135-D779-A370AFA98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06ED78-4CBF-C174-89FF-A03FCF54E906}"/>
              </a:ext>
            </a:extLst>
          </p:cNvPr>
          <p:cNvSpPr/>
          <p:nvPr/>
        </p:nvSpPr>
        <p:spPr>
          <a:xfrm>
            <a:off x="-127000" y="476703"/>
            <a:ext cx="11219542" cy="2310040"/>
          </a:xfrm>
          <a:prstGeom prst="rect">
            <a:avLst/>
          </a:prstGeom>
          <a:solidFill>
            <a:srgbClr val="FEBE5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9DEEBB7-1567-96C7-0471-F3D18B679713}"/>
              </a:ext>
            </a:extLst>
          </p:cNvPr>
          <p:cNvSpPr txBox="1">
            <a:spLocks/>
          </p:cNvSpPr>
          <p:nvPr/>
        </p:nvSpPr>
        <p:spPr>
          <a:xfrm>
            <a:off x="348343" y="681036"/>
            <a:ext cx="11005457" cy="21057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Welche Person verweigerte als </a:t>
            </a:r>
            <a:r>
              <a:rPr lang="de-DE" u="sng" dirty="0"/>
              <a:t>Erste </a:t>
            </a:r>
            <a:r>
              <a:rPr lang="de-DE" dirty="0"/>
              <a:t>ihren Sitz im Bus an weiße Personen abzugeben und wurde dafür verhaftet?</a:t>
            </a:r>
          </a:p>
        </p:txBody>
      </p:sp>
    </p:spTree>
    <p:extLst>
      <p:ext uri="{BB962C8B-B14F-4D97-AF65-F5344CB8AC3E}">
        <p14:creationId xmlns:p14="http://schemas.microsoft.com/office/powerpoint/2010/main" val="2379827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886A32-B27B-0204-843B-BDF4B6F78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a) </a:t>
            </a:r>
            <a:r>
              <a:rPr lang="de-DE" dirty="0" err="1"/>
              <a:t>Civil</a:t>
            </a:r>
            <a:r>
              <a:rPr lang="de-DE" dirty="0"/>
              <a:t> Rights Act wurde beschlossen</a:t>
            </a:r>
          </a:p>
          <a:p>
            <a:pPr marL="0" indent="0">
              <a:buNone/>
            </a:pPr>
            <a:r>
              <a:rPr lang="de-DE" dirty="0"/>
              <a:t>b) Tod von Martin Luther King</a:t>
            </a:r>
          </a:p>
          <a:p>
            <a:pPr marL="0" indent="0">
              <a:buNone/>
            </a:pPr>
            <a:r>
              <a:rPr lang="de-DE" dirty="0"/>
              <a:t>c) Voting Rights Act wurde beschlossen</a:t>
            </a:r>
          </a:p>
          <a:p>
            <a:pPr marL="0" indent="0">
              <a:buNone/>
            </a:pPr>
            <a:r>
              <a:rPr lang="de-DE" dirty="0"/>
              <a:t>d) Tod von Malcom X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5622BA7-558E-2346-DB62-A4294CA4B663}"/>
              </a:ext>
            </a:extLst>
          </p:cNvPr>
          <p:cNvSpPr/>
          <p:nvPr/>
        </p:nvSpPr>
        <p:spPr>
          <a:xfrm>
            <a:off x="-127000" y="476703"/>
            <a:ext cx="11219542" cy="1325563"/>
          </a:xfrm>
          <a:prstGeom prst="rect">
            <a:avLst/>
          </a:prstGeom>
          <a:solidFill>
            <a:srgbClr val="FEBE5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2E090D8-0D1C-9B94-1C16-9DFA3BE03A1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Was geschah am 6. August 1965?</a:t>
            </a:r>
          </a:p>
        </p:txBody>
      </p:sp>
    </p:spTree>
    <p:extLst>
      <p:ext uri="{BB962C8B-B14F-4D97-AF65-F5344CB8AC3E}">
        <p14:creationId xmlns:p14="http://schemas.microsoft.com/office/powerpoint/2010/main" val="3737522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886A32-B27B-0204-843B-BDF4B6F78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a)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Civil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Rights Act wurde beschlossen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b) Tod von Martin Luther King</a:t>
            </a:r>
          </a:p>
          <a:p>
            <a:pPr marL="0" indent="0">
              <a:buNone/>
            </a:pPr>
            <a:r>
              <a:rPr lang="de-DE" dirty="0"/>
              <a:t>c) Voting Rights Act wurde beschlossen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d) Tod von Malcom X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1BE3AB-7061-531E-5986-89FC305C98C0}"/>
              </a:ext>
            </a:extLst>
          </p:cNvPr>
          <p:cNvSpPr/>
          <p:nvPr/>
        </p:nvSpPr>
        <p:spPr>
          <a:xfrm>
            <a:off x="649514" y="3220696"/>
            <a:ext cx="6781801" cy="7805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57180E6-C378-D6D4-C562-9CF1957AA1A3}"/>
              </a:ext>
            </a:extLst>
          </p:cNvPr>
          <p:cNvSpPr/>
          <p:nvPr/>
        </p:nvSpPr>
        <p:spPr>
          <a:xfrm>
            <a:off x="-127000" y="476703"/>
            <a:ext cx="11219542" cy="1325563"/>
          </a:xfrm>
          <a:prstGeom prst="rect">
            <a:avLst/>
          </a:prstGeom>
          <a:solidFill>
            <a:srgbClr val="FEBE5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7AB2F09-0F54-8D86-FB6D-BFD499F4FFC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Was geschah am 6. August 1965?</a:t>
            </a:r>
          </a:p>
        </p:txBody>
      </p:sp>
    </p:spTree>
    <p:extLst>
      <p:ext uri="{BB962C8B-B14F-4D97-AF65-F5344CB8AC3E}">
        <p14:creationId xmlns:p14="http://schemas.microsoft.com/office/powerpoint/2010/main" val="3762287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</Words>
  <Application>Microsoft Macintosh PowerPoint</Application>
  <PresentationFormat>Breitbild</PresentationFormat>
  <Paragraphs>82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</vt:lpstr>
      <vt:lpstr>Civil Rights Movement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Ausgeträumt?</vt:lpstr>
      <vt:lpstr>Was nehmen wir mit?</vt:lpstr>
      <vt:lpstr>Martin Luther Kings Traum ist noch lange nicht ausgeträumt!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Civil rights movement</dc:title>
  <dc:creator>Johanna Weinz</dc:creator>
  <cp:lastModifiedBy>Johanna Weinz</cp:lastModifiedBy>
  <cp:revision>6</cp:revision>
  <dcterms:created xsi:type="dcterms:W3CDTF">2023-01-23T17:58:02Z</dcterms:created>
  <dcterms:modified xsi:type="dcterms:W3CDTF">2023-02-06T14:10:24Z</dcterms:modified>
</cp:coreProperties>
</file>